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285" r:id="rId4"/>
    <p:sldId id="286" r:id="rId5"/>
    <p:sldId id="287" r:id="rId6"/>
    <p:sldId id="264" r:id="rId7"/>
    <p:sldId id="296" r:id="rId8"/>
    <p:sldId id="289" r:id="rId9"/>
    <p:sldId id="297" r:id="rId10"/>
    <p:sldId id="279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7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32" y="0"/>
            <a:ext cx="2945660" cy="496095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5A869F63-8819-4AD6-B9DD-3C4448A3FAF0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32" y="9428959"/>
            <a:ext cx="2945660" cy="496094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EFA7AFE4-B3B8-4370-BD93-5FF525858B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140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fld id="{DE96D477-2A37-493E-B1CE-F1F3711AAA24}" type="datetimeFigureOut">
              <a:rPr lang="ru-RU" smtClean="0"/>
              <a:t>26.10.2022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fld id="{4FB6BC0E-E40E-4E0D-8DFC-F0282EE567C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05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D134-E379-4642-B990-2309AEC7DD95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20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2E154-7F21-4EF5-A219-6CB7E72C9B20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88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EFD0-7547-43F6-AF4F-9F480DA659C6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37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956F-FE40-4C9F-9C0D-7345D4DD280C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05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4396-EB5C-45BB-8805-7E1FCE76C380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63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F165-B9CD-4844-BC8E-345CF132ADF7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61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F03-DEB0-4072-97CA-319B0D44D810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81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D8E3-E211-4B3D-8C37-FFB16BE47E30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72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7411-43EA-42A8-845C-6402C787EDAE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71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C20D-C336-4ADE-A12F-D1C7619F2B50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84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042D-9CF6-4A18-8BF9-ACEDB2400640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02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C456-9361-446E-BAFC-451D2947B3EF}" type="datetime1">
              <a:rPr lang="ru-RU" smtClean="0"/>
              <a:t>26.10.2022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38EA-46A3-4E04-ADD6-A527B9AAB5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56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032" y="1556792"/>
            <a:ext cx="7772400" cy="201865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/>
                </a:solidFill>
                <a:cs typeface="Arial" pitchFamily="34" charset="0"/>
              </a:rPr>
              <a:t>Технический комитет по стандартизации № 482 </a:t>
            </a:r>
            <a:br>
              <a:rPr lang="ru-RU" sz="2400" b="1" dirty="0">
                <a:solidFill>
                  <a:schemeClr val="tx2"/>
                </a:solidFill>
                <a:cs typeface="Arial" pitchFamily="34" charset="0"/>
              </a:rPr>
            </a:br>
            <a:r>
              <a:rPr lang="ru-RU" sz="2400" b="1" dirty="0">
                <a:solidFill>
                  <a:schemeClr val="tx2"/>
                </a:solidFill>
                <a:cs typeface="Arial" pitchFamily="34" charset="0"/>
              </a:rPr>
              <a:t>«Поддержка жизненного цикла продукции</a:t>
            </a:r>
            <a:r>
              <a:rPr lang="ru-RU" sz="2400" b="1" dirty="0" smtClean="0">
                <a:solidFill>
                  <a:schemeClr val="tx2"/>
                </a:solidFill>
                <a:cs typeface="Arial" pitchFamily="34" charset="0"/>
              </a:rPr>
              <a:t>»</a:t>
            </a:r>
            <a:br>
              <a:rPr lang="ru-RU" sz="2400" b="1" dirty="0" smtClean="0">
                <a:solidFill>
                  <a:schemeClr val="tx2"/>
                </a:solidFill>
                <a:cs typeface="Arial" pitchFamily="34" charset="0"/>
              </a:rPr>
            </a:br>
            <a:r>
              <a:rPr lang="ru-RU" sz="2400" b="1" dirty="0">
                <a:solidFill>
                  <a:schemeClr val="tx2"/>
                </a:solidFill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2"/>
                </a:solidFill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cs typeface="Arial" pitchFamily="34" charset="0"/>
              </a:rPr>
              <a:t>Общее собрание 25 10 2022</a:t>
            </a:r>
            <a:br>
              <a:rPr lang="ru-RU" sz="2400" b="1" dirty="0" smtClean="0">
                <a:solidFill>
                  <a:schemeClr val="tx2"/>
                </a:solidFill>
                <a:cs typeface="Arial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cs typeface="Arial" pitchFamily="34" charset="0"/>
              </a:rPr>
            </a:br>
            <a:r>
              <a:rPr lang="ru-RU" sz="2000" dirty="0" smtClean="0"/>
              <a:t>Деятельность </a:t>
            </a:r>
            <a:r>
              <a:rPr lang="ru-RU" sz="2000" dirty="0"/>
              <a:t>технического комитета №482 в 2021-2022 </a:t>
            </a:r>
            <a:r>
              <a:rPr lang="ru-RU" sz="2000" dirty="0" err="1" smtClean="0"/>
              <a:t>г.г</a:t>
            </a:r>
            <a:r>
              <a:rPr lang="ru-RU" sz="2000" dirty="0" smtClean="0"/>
              <a:t>., </a:t>
            </a:r>
            <a:br>
              <a:rPr lang="ru-RU" sz="2000" dirty="0" smtClean="0"/>
            </a:br>
            <a:r>
              <a:rPr lang="ru-RU" sz="2000" dirty="0" smtClean="0"/>
              <a:t>планы </a:t>
            </a:r>
            <a:r>
              <a:rPr lang="ru-RU" sz="2000" dirty="0"/>
              <a:t>работ на среднесрочную перспективу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429309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Председатель ТК 482</a:t>
            </a:r>
          </a:p>
          <a:p>
            <a:r>
              <a:rPr lang="ru-RU" dirty="0" smtClean="0"/>
              <a:t>Судов Е.В</a:t>
            </a:r>
          </a:p>
        </p:txBody>
      </p:sp>
    </p:spTree>
    <p:extLst>
      <p:ext uri="{BB962C8B-B14F-4D97-AF65-F5344CB8AC3E}">
        <p14:creationId xmlns:p14="http://schemas.microsoft.com/office/powerpoint/2010/main" val="39634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5312" y="2420888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Спасибо за внимание!</a:t>
            </a:r>
          </a:p>
          <a:p>
            <a:endParaRPr lang="ru-RU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6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768" y="188640"/>
            <a:ext cx="8229600" cy="864096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Приказ </a:t>
            </a:r>
            <a:r>
              <a:rPr lang="ru-RU" sz="1600" b="1" dirty="0"/>
              <a:t>Федерального агентства по техническому регулированию и метрологии</a:t>
            </a:r>
            <a:br>
              <a:rPr lang="ru-RU" sz="1600" b="1" dirty="0"/>
            </a:br>
            <a:r>
              <a:rPr lang="ru-RU" sz="1600" b="1" dirty="0" smtClean="0"/>
              <a:t>№ </a:t>
            </a:r>
            <a:r>
              <a:rPr lang="ru-RU" sz="1600" b="1" dirty="0"/>
              <a:t>507 </a:t>
            </a:r>
            <a:r>
              <a:rPr lang="ru-RU" sz="1600" b="1" dirty="0" smtClean="0"/>
              <a:t>от 13 </a:t>
            </a:r>
            <a:r>
              <a:rPr lang="ru-RU" sz="1600" b="1" dirty="0"/>
              <a:t>апреля 2021 г. </a:t>
            </a:r>
            <a:r>
              <a:rPr lang="ru-RU" sz="1600" b="1" dirty="0" smtClean="0"/>
              <a:t>Об организации деятельности технического комитета по стандартизации «Поддержка жизненного цикла продукции»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4488" y="5512788"/>
            <a:ext cx="252028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ТК 051 «Системы конструкторской документации»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5517232"/>
            <a:ext cx="252028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ТК 065 «Разработка и постановка продукции на производство»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052736"/>
            <a:ext cx="8712968" cy="42208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u="sng" dirty="0" smtClean="0">
                <a:solidFill>
                  <a:schemeClr val="tx1"/>
                </a:solidFill>
              </a:rPr>
              <a:t>Коды </a:t>
            </a:r>
            <a:r>
              <a:rPr lang="ru-RU" sz="1200" u="sng" dirty="0">
                <a:solidFill>
                  <a:schemeClr val="tx1"/>
                </a:solidFill>
              </a:rPr>
              <a:t>ОКС:</a:t>
            </a:r>
          </a:p>
          <a:p>
            <a:r>
              <a:rPr lang="ru-RU" sz="1200" dirty="0">
                <a:solidFill>
                  <a:schemeClr val="tx1"/>
                </a:solidFill>
              </a:rPr>
              <a:t>01.040.01 – Общие положения. Терминология. Стандартизация. Документация (Словари)</a:t>
            </a:r>
          </a:p>
          <a:p>
            <a:r>
              <a:rPr lang="ru-RU" sz="1200" dirty="0">
                <a:solidFill>
                  <a:schemeClr val="tx1"/>
                </a:solidFill>
              </a:rPr>
              <a:t>01.080 – </a:t>
            </a:r>
            <a:r>
              <a:rPr lang="ru-RU" sz="1200" b="1" dirty="0">
                <a:solidFill>
                  <a:schemeClr val="tx1"/>
                </a:solidFill>
              </a:rPr>
              <a:t>Графические обозначения</a:t>
            </a:r>
          </a:p>
          <a:p>
            <a:r>
              <a:rPr lang="ru-RU" sz="1200" dirty="0">
                <a:solidFill>
                  <a:schemeClr val="tx1"/>
                </a:solidFill>
              </a:rPr>
              <a:t>01.100 – </a:t>
            </a:r>
            <a:r>
              <a:rPr lang="ru-RU" sz="1200" b="1" dirty="0">
                <a:solidFill>
                  <a:schemeClr val="tx1"/>
                </a:solidFill>
              </a:rPr>
              <a:t>Технические чертежи</a:t>
            </a:r>
          </a:p>
          <a:p>
            <a:r>
              <a:rPr lang="ru-RU" sz="1200" dirty="0">
                <a:solidFill>
                  <a:schemeClr val="tx1"/>
                </a:solidFill>
              </a:rPr>
              <a:t>01.110 – </a:t>
            </a:r>
            <a:r>
              <a:rPr lang="ru-RU" sz="1200" b="1" dirty="0">
                <a:solidFill>
                  <a:schemeClr val="tx1"/>
                </a:solidFill>
              </a:rPr>
              <a:t>Техническая документация на продукцию</a:t>
            </a:r>
          </a:p>
          <a:p>
            <a:r>
              <a:rPr lang="ru-RU" sz="1200" dirty="0">
                <a:solidFill>
                  <a:schemeClr val="tx1"/>
                </a:solidFill>
              </a:rPr>
              <a:t>03.120.20 – Сертификация продукции и фирм. Оценка соответствия</a:t>
            </a:r>
          </a:p>
          <a:p>
            <a:r>
              <a:rPr lang="ru-RU" sz="1200" dirty="0">
                <a:solidFill>
                  <a:schemeClr val="tx1"/>
                </a:solidFill>
              </a:rPr>
              <a:t>13.020.60 – </a:t>
            </a:r>
            <a:r>
              <a:rPr lang="ru-RU" sz="1200" b="1" dirty="0">
                <a:solidFill>
                  <a:schemeClr val="tx1"/>
                </a:solidFill>
              </a:rPr>
              <a:t>Жизненный цикл продукции</a:t>
            </a:r>
          </a:p>
          <a:p>
            <a:r>
              <a:rPr lang="ru-RU" sz="1200" dirty="0">
                <a:solidFill>
                  <a:schemeClr val="tx1"/>
                </a:solidFill>
              </a:rPr>
              <a:t>35.240.50 – </a:t>
            </a:r>
            <a:r>
              <a:rPr lang="ru-RU" sz="1200" b="1" dirty="0">
                <a:solidFill>
                  <a:schemeClr val="tx1"/>
                </a:solidFill>
              </a:rPr>
              <a:t>Применение приложений ИТ в промышленности</a:t>
            </a:r>
          </a:p>
          <a:p>
            <a:r>
              <a:rPr lang="ru-RU" sz="1200" dirty="0">
                <a:solidFill>
                  <a:schemeClr val="tx1"/>
                </a:solidFill>
              </a:rPr>
              <a:t>35.240.99 – Применение приложений ИТ в других областях</a:t>
            </a:r>
          </a:p>
          <a:p>
            <a:r>
              <a:rPr lang="ru-RU" sz="1200" dirty="0">
                <a:solidFill>
                  <a:schemeClr val="tx1"/>
                </a:solidFill>
              </a:rPr>
              <a:t>95.020 – </a:t>
            </a:r>
            <a:r>
              <a:rPr lang="ru-RU" sz="1200" b="1" dirty="0">
                <a:solidFill>
                  <a:schemeClr val="tx1"/>
                </a:solidFill>
              </a:rPr>
              <a:t>Военные вопросы в </a:t>
            </a:r>
            <a:r>
              <a:rPr lang="ru-RU" sz="1200" b="1" dirty="0" smtClean="0">
                <a:solidFill>
                  <a:schemeClr val="tx1"/>
                </a:solidFill>
              </a:rPr>
              <a:t>целом</a:t>
            </a:r>
          </a:p>
          <a:p>
            <a:r>
              <a:rPr lang="ru-RU" sz="1200" u="sng" dirty="0">
                <a:solidFill>
                  <a:schemeClr val="tx1"/>
                </a:solidFill>
              </a:rPr>
              <a:t>Коды ОКПД 2:</a:t>
            </a:r>
          </a:p>
          <a:p>
            <a:r>
              <a:rPr lang="ru-RU" sz="1200" dirty="0">
                <a:solidFill>
                  <a:schemeClr val="tx1"/>
                </a:solidFill>
              </a:rPr>
              <a:t>32.99.99 – Услуги по производству прочих промышленных товаров отдельные, не включенных в другие группировки, выполняемые субподрядчиком</a:t>
            </a:r>
          </a:p>
          <a:p>
            <a:r>
              <a:rPr lang="ru-RU" sz="1200" dirty="0">
                <a:solidFill>
                  <a:schemeClr val="tx1"/>
                </a:solidFill>
              </a:rPr>
              <a:t>33.12.29 – Услуги по ремонту и техническому обслуживанию прочего оборудования специального назначения</a:t>
            </a:r>
          </a:p>
          <a:p>
            <a:r>
              <a:rPr lang="ru-RU" sz="1200" dirty="0">
                <a:solidFill>
                  <a:schemeClr val="tx1"/>
                </a:solidFill>
              </a:rPr>
              <a:t>63 – Услуги в области информационных технологий</a:t>
            </a:r>
          </a:p>
          <a:p>
            <a:r>
              <a:rPr lang="ru-RU" sz="1200" dirty="0">
                <a:solidFill>
                  <a:schemeClr val="tx1"/>
                </a:solidFill>
              </a:rPr>
              <a:t>70.22.15.000 – Услуги консультативные по вопросам управления производством</a:t>
            </a:r>
          </a:p>
          <a:p>
            <a:r>
              <a:rPr lang="ru-RU" sz="1200" dirty="0">
                <a:solidFill>
                  <a:schemeClr val="tx1"/>
                </a:solidFill>
              </a:rPr>
              <a:t>70.22.16.000 – Услуги консультативные по вопросам управления цепями поставок и прочие консультативные услуги по вопросам управления</a:t>
            </a:r>
          </a:p>
          <a:p>
            <a:r>
              <a:rPr lang="ru-RU" sz="1200" dirty="0">
                <a:solidFill>
                  <a:schemeClr val="tx1"/>
                </a:solidFill>
              </a:rPr>
              <a:t>71 – Услуги в области архитектуры и инженерно-технического проектирования, технических испытаний, исследований и анализа</a:t>
            </a:r>
          </a:p>
          <a:p>
            <a:r>
              <a:rPr lang="ru-RU" sz="1200" dirty="0">
                <a:solidFill>
                  <a:schemeClr val="tx1"/>
                </a:solidFill>
              </a:rPr>
              <a:t>72.20.30 – Работы оригинальные научных исследований и экспериментальных разработок в области общественных и гуманитарных наук</a:t>
            </a:r>
          </a:p>
          <a:p>
            <a:r>
              <a:rPr lang="ru-RU" sz="1200" dirty="0">
                <a:solidFill>
                  <a:schemeClr val="tx1"/>
                </a:solidFill>
              </a:rPr>
              <a:t>84.22.11 – Услуги в области обеспечения военной </a:t>
            </a:r>
            <a:r>
              <a:rPr lang="ru-RU" sz="1200" dirty="0" smtClean="0">
                <a:solidFill>
                  <a:schemeClr val="tx1"/>
                </a:solidFill>
              </a:rPr>
              <a:t>безопасности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1360592" y="5253296"/>
            <a:ext cx="648072" cy="407952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4240912" y="5242128"/>
            <a:ext cx="648072" cy="407952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185128" y="5507456"/>
            <a:ext cx="2520280" cy="10427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ТК 482 «Поддержка жизненного цикла экспортируемой продукции военного и продукции двойного назначения»</a:t>
            </a:r>
          </a:p>
        </p:txBody>
      </p:sp>
      <p:sp>
        <p:nvSpPr>
          <p:cNvPr id="15" name="Стрелка вверх 14"/>
          <p:cNvSpPr/>
          <p:nvPr/>
        </p:nvSpPr>
        <p:spPr>
          <a:xfrm>
            <a:off x="7049224" y="5242104"/>
            <a:ext cx="648072" cy="407952"/>
          </a:xfrm>
          <a:prstGeom prst="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2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ТК </a:t>
            </a:r>
            <a:r>
              <a:rPr lang="ru-RU" sz="2000" b="1" dirty="0"/>
              <a:t>482 «</a:t>
            </a:r>
            <a:r>
              <a:rPr lang="ru-RU" sz="2000" b="1" dirty="0">
                <a:cs typeface="Arial" pitchFamily="34" charset="0"/>
              </a:rPr>
              <a:t>Поддержка жизненного цикла продукции</a:t>
            </a:r>
            <a:r>
              <a:rPr lang="ru-RU" sz="2000" b="1" dirty="0" smtClean="0">
                <a:cs typeface="Arial" pitchFamily="34" charset="0"/>
              </a:rPr>
              <a:t>»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Председатель ТК </a:t>
            </a:r>
            <a:r>
              <a:rPr lang="ru-RU" dirty="0" smtClean="0"/>
              <a:t>482	Судов </a:t>
            </a:r>
            <a:r>
              <a:rPr lang="ru-RU" dirty="0"/>
              <a:t>Евгений Владимирович - </a:t>
            </a:r>
            <a:r>
              <a:rPr lang="ru-RU" dirty="0" smtClean="0"/>
              <a:t>					Директор по науке</a:t>
            </a:r>
            <a:br>
              <a:rPr lang="ru-RU" dirty="0" smtClean="0"/>
            </a:br>
            <a:r>
              <a:rPr lang="ru-RU" dirty="0"/>
              <a:t>	</a:t>
            </a:r>
            <a:r>
              <a:rPr lang="ru-RU" dirty="0" smtClean="0"/>
              <a:t>		АО </a:t>
            </a:r>
            <a:r>
              <a:rPr lang="ru-RU" dirty="0"/>
              <a:t>НИЦ «Прикладная Логистика»</a:t>
            </a:r>
          </a:p>
          <a:p>
            <a:pPr marL="0" indent="0">
              <a:buNone/>
            </a:pPr>
            <a:r>
              <a:rPr lang="ru-RU" dirty="0"/>
              <a:t>Ответственный </a:t>
            </a:r>
            <a:br>
              <a:rPr lang="ru-RU" dirty="0"/>
            </a:br>
            <a:r>
              <a:rPr lang="ru-RU" dirty="0" smtClean="0"/>
              <a:t>секретарь </a:t>
            </a:r>
            <a:r>
              <a:rPr lang="ru-RU" dirty="0"/>
              <a:t>ТК 482 	</a:t>
            </a:r>
            <a:r>
              <a:rPr lang="ru-RU" dirty="0" smtClean="0"/>
              <a:t>	</a:t>
            </a:r>
            <a:r>
              <a:rPr lang="ru-RU" dirty="0" err="1" smtClean="0"/>
              <a:t>Липсюк</a:t>
            </a:r>
            <a:r>
              <a:rPr lang="ru-RU" dirty="0" smtClean="0"/>
              <a:t> </a:t>
            </a:r>
            <a:r>
              <a:rPr lang="ru-RU" dirty="0"/>
              <a:t>Анна Васильевна </a:t>
            </a:r>
            <a:r>
              <a:rPr lang="ru-RU" dirty="0" smtClean="0"/>
              <a:t>– </a:t>
            </a:r>
            <a:br>
              <a:rPr lang="ru-RU" dirty="0" smtClean="0"/>
            </a:br>
            <a:r>
              <a:rPr lang="ru-RU" dirty="0" smtClean="0"/>
              <a:t>			начальник </a:t>
            </a:r>
            <a:r>
              <a:rPr lang="ru-RU" dirty="0"/>
              <a:t>отдела научно-методического и </a:t>
            </a:r>
            <a:r>
              <a:rPr lang="ru-RU" dirty="0" smtClean="0"/>
              <a:t>				экспертного </a:t>
            </a:r>
            <a:r>
              <a:rPr lang="ru-RU" dirty="0"/>
              <a:t>обеспечения стандартизации </a:t>
            </a:r>
            <a:r>
              <a:rPr lang="ru-RU" dirty="0" smtClean="0"/>
              <a:t>				оборонной </a:t>
            </a:r>
            <a:r>
              <a:rPr lang="ru-RU" dirty="0"/>
              <a:t>продукции ФГБУ «РСТ»</a:t>
            </a:r>
          </a:p>
          <a:p>
            <a:pPr marL="0" indent="0">
              <a:buNone/>
            </a:pPr>
            <a:r>
              <a:rPr lang="ru-RU" dirty="0" smtClean="0"/>
              <a:t>Заместитель</a:t>
            </a:r>
            <a:br>
              <a:rPr lang="ru-RU" dirty="0" smtClean="0"/>
            </a:br>
            <a:r>
              <a:rPr lang="ru-RU" dirty="0" smtClean="0"/>
              <a:t>председателя </a:t>
            </a:r>
            <a:r>
              <a:rPr lang="ru-RU" dirty="0"/>
              <a:t>ТК 482 	Ушаков Евгений </a:t>
            </a:r>
            <a:r>
              <a:rPr lang="ru-RU" dirty="0" err="1"/>
              <a:t>Юриевич</a:t>
            </a:r>
            <a:r>
              <a:rPr lang="ru-RU" dirty="0"/>
              <a:t> - заместитель </a:t>
            </a:r>
            <a:r>
              <a:rPr lang="ru-RU" dirty="0" smtClean="0"/>
              <a:t>				начальника </a:t>
            </a:r>
            <a:r>
              <a:rPr lang="ru-RU" dirty="0"/>
              <a:t>управления (технического </a:t>
            </a:r>
            <a:r>
              <a:rPr lang="ru-RU" dirty="0" smtClean="0"/>
              <a:t>				регулирования</a:t>
            </a:r>
            <a:r>
              <a:rPr lang="ru-RU" dirty="0"/>
              <a:t>) - начальник отдела </a:t>
            </a:r>
            <a:r>
              <a:rPr lang="ru-RU" dirty="0" smtClean="0"/>
              <a:t>					стандартизации </a:t>
            </a:r>
            <a:r>
              <a:rPr lang="ru-RU" dirty="0"/>
              <a:t>оборонной продукции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Главного </a:t>
            </a:r>
            <a:r>
              <a:rPr lang="ru-RU" dirty="0"/>
              <a:t>управления вооружения Вооруженных Сил </a:t>
            </a:r>
            <a:r>
              <a:rPr lang="ru-RU" dirty="0" smtClean="0"/>
              <a:t>			Российской </a:t>
            </a:r>
            <a:r>
              <a:rPr lang="ru-RU" dirty="0"/>
              <a:t>Федерации</a:t>
            </a:r>
          </a:p>
          <a:p>
            <a:pPr marL="0" indent="0">
              <a:buNone/>
            </a:pPr>
            <a:r>
              <a:rPr lang="ru-RU" dirty="0" smtClean="0"/>
              <a:t>Заместитель</a:t>
            </a:r>
            <a:br>
              <a:rPr lang="ru-RU" dirty="0" smtClean="0"/>
            </a:br>
            <a:r>
              <a:rPr lang="ru-RU" dirty="0" smtClean="0"/>
              <a:t>председателя </a:t>
            </a:r>
            <a:r>
              <a:rPr lang="ru-RU" dirty="0"/>
              <a:t>ТК 482 	</a:t>
            </a:r>
            <a:r>
              <a:rPr lang="ru-RU" dirty="0" err="1"/>
              <a:t>Авдохина</a:t>
            </a:r>
            <a:r>
              <a:rPr lang="ru-RU" dirty="0"/>
              <a:t> Екатерина Андреевна - заместитель </a:t>
            </a:r>
            <a:r>
              <a:rPr lang="ru-RU" dirty="0" smtClean="0"/>
              <a:t>				директора </a:t>
            </a:r>
            <a:r>
              <a:rPr lang="ru-RU" dirty="0"/>
              <a:t>департамента стандартизации оборонной </a:t>
            </a:r>
            <a:r>
              <a:rPr lang="ru-RU" dirty="0" smtClean="0"/>
              <a:t>			продукции </a:t>
            </a:r>
            <a:r>
              <a:rPr lang="ru-RU" dirty="0"/>
              <a:t>ФГБУ «РСТ»</a:t>
            </a:r>
          </a:p>
        </p:txBody>
      </p:sp>
    </p:spTree>
    <p:extLst>
      <p:ext uri="{BB962C8B-B14F-4D97-AF65-F5344CB8AC3E}">
        <p14:creationId xmlns:p14="http://schemas.microsoft.com/office/powerpoint/2010/main" val="239424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Структура </a:t>
            </a:r>
            <a:r>
              <a:rPr lang="ru-RU" sz="2000" b="1" dirty="0"/>
              <a:t>ТК 482 «</a:t>
            </a:r>
            <a:r>
              <a:rPr lang="ru-RU" sz="2000" b="1" dirty="0">
                <a:cs typeface="Arial" pitchFamily="34" charset="0"/>
              </a:rPr>
              <a:t>Поддержка жизненного цикла продукции»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60044" y="1124744"/>
            <a:ext cx="3600400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Технический комитет по стандартизации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ТК 482 «Поддержка жизненного цикла продукции»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Секретариат ФГБУ «РСТ»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91604" y="2348880"/>
            <a:ext cx="698932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Подкомитет 1</a:t>
            </a:r>
            <a:endParaRPr lang="ru-RU" sz="1300" dirty="0"/>
          </a:p>
          <a:p>
            <a:pPr algn="ctr"/>
            <a:r>
              <a:rPr lang="ru-RU" sz="1300" b="1" dirty="0" smtClean="0"/>
              <a:t>Интегрированная </a:t>
            </a:r>
            <a:r>
              <a:rPr lang="ru-RU" sz="1300" b="1" dirty="0"/>
              <a:t>логистическая поддержка экспортируемой продукции военного </a:t>
            </a:r>
            <a:r>
              <a:rPr lang="ru-RU" sz="1300" b="1" dirty="0" smtClean="0"/>
              <a:t>назначения</a:t>
            </a:r>
            <a:endParaRPr lang="ru-RU" sz="1300" b="1" dirty="0"/>
          </a:p>
          <a:p>
            <a:pPr algn="ctr"/>
            <a:r>
              <a:rPr lang="ru-RU" sz="1300" dirty="0"/>
              <a:t>Руководитель – Садеков Ринат Рафекович –Начальник центра каталогизации госзаказчика РОЭ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96148" y="3356992"/>
            <a:ext cx="6984776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Подкомитет 2</a:t>
            </a:r>
            <a:endParaRPr lang="ru-RU" sz="1300" dirty="0"/>
          </a:p>
          <a:p>
            <a:pPr algn="ctr"/>
            <a:r>
              <a:rPr lang="ru-RU" sz="1300" b="1" dirty="0" smtClean="0"/>
              <a:t>Конструкторская документация</a:t>
            </a:r>
            <a:endParaRPr lang="ru-RU" sz="1300" b="1" dirty="0"/>
          </a:p>
          <a:p>
            <a:pPr algn="ctr"/>
            <a:r>
              <a:rPr lang="ru-RU" sz="1300" dirty="0"/>
              <a:t>Руководитель – Мазанов </a:t>
            </a:r>
            <a:r>
              <a:rPr lang="ru-RU" sz="1300" dirty="0" smtClean="0"/>
              <a:t>Махач  </a:t>
            </a:r>
            <a:r>
              <a:rPr lang="ru-RU" sz="1300" dirty="0"/>
              <a:t>Мазанович – Начальник отдела нормативного обеспечения</a:t>
            </a:r>
            <a:br>
              <a:rPr lang="ru-RU" sz="1300" dirty="0"/>
            </a:br>
            <a:r>
              <a:rPr lang="ru-RU" sz="1300" dirty="0"/>
              <a:t>ПАО «</a:t>
            </a:r>
            <a:r>
              <a:rPr lang="ru-RU" sz="1300" dirty="0" smtClean="0"/>
              <a:t>Туполев</a:t>
            </a:r>
            <a:r>
              <a:rPr lang="ru-RU" sz="1300" dirty="0"/>
              <a:t>»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91604" y="4437112"/>
            <a:ext cx="6989320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Подкомитет 3</a:t>
            </a:r>
            <a:endParaRPr lang="ru-RU" sz="1300" dirty="0"/>
          </a:p>
          <a:p>
            <a:pPr algn="ctr"/>
            <a:r>
              <a:rPr lang="ru-RU" sz="1300" b="1" dirty="0" smtClean="0"/>
              <a:t>Модели </a:t>
            </a:r>
            <a:r>
              <a:rPr lang="ru-RU" sz="1300" b="1" dirty="0"/>
              <a:t>и технологии разработки, производства и обеспечения эксплуатации продукции, поддержка жизненного </a:t>
            </a:r>
            <a:r>
              <a:rPr lang="ru-RU" sz="1300" b="1" dirty="0" smtClean="0"/>
              <a:t>цикла</a:t>
            </a:r>
            <a:endParaRPr lang="ru-RU" sz="1300" b="1" dirty="0"/>
          </a:p>
          <a:p>
            <a:pPr algn="ctr"/>
            <a:r>
              <a:rPr lang="ru-RU" sz="1300" dirty="0"/>
              <a:t>Руководитель – Петров Андрей Николаевич – Начальник отделения АО «ЛИИ им. М.М. Громова»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91604" y="5661248"/>
            <a:ext cx="6984776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/>
              <a:t>Подкомитет 4</a:t>
            </a:r>
            <a:endParaRPr lang="ru-RU" sz="1300" dirty="0"/>
          </a:p>
          <a:p>
            <a:pPr algn="ctr"/>
            <a:r>
              <a:rPr lang="ru-RU" sz="1300" b="1" dirty="0" smtClean="0"/>
              <a:t>Постановка </a:t>
            </a:r>
            <a:r>
              <a:rPr lang="ru-RU" sz="1300" b="1" dirty="0"/>
              <a:t>на производство инновационной и высокотехнологичной </a:t>
            </a:r>
            <a:r>
              <a:rPr lang="ru-RU" sz="1300" b="1" dirty="0" smtClean="0"/>
              <a:t>продукции</a:t>
            </a:r>
            <a:endParaRPr lang="ru-RU" sz="1300" b="1" dirty="0"/>
          </a:p>
          <a:p>
            <a:pPr algn="ctr"/>
            <a:r>
              <a:rPr lang="ru-RU" sz="1300" dirty="0"/>
              <a:t>Руководитель – </a:t>
            </a:r>
            <a:r>
              <a:rPr lang="ru-RU" sz="1300" dirty="0" err="1"/>
              <a:t>Авдохина</a:t>
            </a:r>
            <a:r>
              <a:rPr lang="ru-RU" sz="1300" dirty="0"/>
              <a:t> Екатерина Андреевна - заместитель директора департамента стандартизации оборонной продукции ФГБУ «РСТ»</a:t>
            </a:r>
            <a:endParaRPr lang="ru-RU" sz="1300" dirty="0">
              <a:solidFill>
                <a:schemeClr val="tx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48076" y="2132856"/>
            <a:ext cx="0" cy="396044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>
            <a:endCxn id="11" idx="1"/>
          </p:cNvCxnSpPr>
          <p:nvPr/>
        </p:nvCxnSpPr>
        <p:spPr>
          <a:xfrm>
            <a:off x="1048076" y="2780928"/>
            <a:ext cx="643528" cy="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52620" y="3772664"/>
            <a:ext cx="643528" cy="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48076" y="4941168"/>
            <a:ext cx="643528" cy="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57088" y="6093296"/>
            <a:ext cx="643528" cy="0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91761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404664"/>
            <a:ext cx="252028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</a:rPr>
              <a:t>Интегрированная логистическая поддержка</a:t>
            </a:r>
            <a:endParaRPr lang="ru-RU" sz="9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 smtClean="0">
                <a:solidFill>
                  <a:schemeClr val="tx1"/>
                </a:solidFill>
              </a:rPr>
              <a:t>ГОСТ </a:t>
            </a:r>
            <a:r>
              <a:rPr lang="ru-RU" sz="800" dirty="0">
                <a:solidFill>
                  <a:schemeClr val="tx1"/>
                </a:solidFill>
              </a:rPr>
              <a:t>Р </a:t>
            </a:r>
            <a:r>
              <a:rPr lang="ru-RU" sz="800" dirty="0" smtClean="0">
                <a:solidFill>
                  <a:schemeClr val="tx1"/>
                </a:solidFill>
              </a:rPr>
              <a:t>58297-2018 ИЛП. </a:t>
            </a:r>
            <a:r>
              <a:rPr lang="ru-RU" sz="800" dirty="0">
                <a:solidFill>
                  <a:schemeClr val="tx1"/>
                </a:solidFill>
              </a:rPr>
              <a:t>Многоуровневое техническое обслуживание и ремонт. Основные </a:t>
            </a:r>
            <a:r>
              <a:rPr lang="ru-RU" sz="800" dirty="0" smtClean="0">
                <a:solidFill>
                  <a:schemeClr val="tx1"/>
                </a:solidFill>
              </a:rPr>
              <a:t>положения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54090-2018 ИЛП. </a:t>
            </a:r>
            <a:r>
              <a:rPr lang="ru-RU" sz="800" dirty="0">
                <a:solidFill>
                  <a:schemeClr val="tx1"/>
                </a:solidFill>
              </a:rPr>
              <a:t>Каталоги и перечни предметов снабжения. Структура и состав </a:t>
            </a:r>
            <a:r>
              <a:rPr lang="ru-RU" sz="800" dirty="0" smtClean="0">
                <a:solidFill>
                  <a:schemeClr val="tx1"/>
                </a:solidFill>
              </a:rPr>
              <a:t>данных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54089-2018 ИЛП. </a:t>
            </a:r>
            <a:r>
              <a:rPr lang="ru-RU" sz="800" dirty="0">
                <a:solidFill>
                  <a:schemeClr val="tx1"/>
                </a:solidFill>
              </a:rPr>
              <a:t>Электронное дело изделия. Основные положения и общие требования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54088-2017 ИЛП. </a:t>
            </a:r>
            <a:r>
              <a:rPr lang="ru-RU" sz="800" dirty="0">
                <a:solidFill>
                  <a:schemeClr val="tx1"/>
                </a:solidFill>
              </a:rPr>
              <a:t>Эксплуатационная и ремонтная документация в форме интерактивных электронных технических руководств. Основные положения и общие требования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54087-2017 ИЛП. </a:t>
            </a:r>
            <a:r>
              <a:rPr lang="ru-RU" sz="800" dirty="0">
                <a:solidFill>
                  <a:schemeClr val="tx1"/>
                </a:solidFill>
              </a:rPr>
              <a:t>Контроль качества электронной эксплуатационной и ремонтной документации. Основные положения и общие </a:t>
            </a:r>
            <a:r>
              <a:rPr lang="ru-RU" sz="800" dirty="0" smtClean="0">
                <a:solidFill>
                  <a:schemeClr val="tx1"/>
                </a:solidFill>
              </a:rPr>
              <a:t>требования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53392-2017 ИЛП. </a:t>
            </a:r>
            <a:r>
              <a:rPr lang="ru-RU" sz="800" dirty="0">
                <a:solidFill>
                  <a:schemeClr val="tx1"/>
                </a:solidFill>
              </a:rPr>
              <a:t>Анализ логистической поддержки. Основные положения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53393-2017 ИЛП. </a:t>
            </a:r>
            <a:r>
              <a:rPr lang="ru-RU" sz="800" dirty="0">
                <a:solidFill>
                  <a:schemeClr val="tx1"/>
                </a:solidFill>
              </a:rPr>
              <a:t>Основные </a:t>
            </a:r>
            <a:r>
              <a:rPr lang="ru-RU" sz="800" dirty="0" smtClean="0">
                <a:solidFill>
                  <a:schemeClr val="tx1"/>
                </a:solidFill>
              </a:rPr>
              <a:t>положения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53394-2017 ИЛП. </a:t>
            </a:r>
            <a:r>
              <a:rPr lang="ru-RU" sz="800" dirty="0">
                <a:solidFill>
                  <a:schemeClr val="tx1"/>
                </a:solidFill>
              </a:rPr>
              <a:t>Термины и </a:t>
            </a:r>
            <a:r>
              <a:rPr lang="ru-RU" sz="800" dirty="0" smtClean="0">
                <a:solidFill>
                  <a:schemeClr val="tx1"/>
                </a:solidFill>
              </a:rPr>
              <a:t>определения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57104-2016 ИЛП. </a:t>
            </a:r>
            <a:r>
              <a:rPr lang="ru-RU" sz="800" dirty="0">
                <a:solidFill>
                  <a:schemeClr val="tx1"/>
                </a:solidFill>
              </a:rPr>
              <a:t>Программа обеспечения технической эксплуатации. Общие </a:t>
            </a:r>
            <a:r>
              <a:rPr lang="ru-RU" sz="800" dirty="0" smtClean="0">
                <a:solidFill>
                  <a:schemeClr val="tx1"/>
                </a:solidFill>
              </a:rPr>
              <a:t>требования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57105-2016 ИЛП. </a:t>
            </a:r>
            <a:r>
              <a:rPr lang="ru-RU" sz="800" dirty="0">
                <a:solidFill>
                  <a:schemeClr val="tx1"/>
                </a:solidFill>
              </a:rPr>
              <a:t>Анализ логистической поддержки. Требования к структуре и составу базы данных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16158" y="404664"/>
            <a:ext cx="6264696" cy="31683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</a:rPr>
              <a:t>Интегрированная логистическая поддержка экспортируемой продукции военного назначения</a:t>
            </a:r>
            <a:endParaRPr lang="ru-RU" sz="8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 smtClean="0">
                <a:solidFill>
                  <a:schemeClr val="tx1"/>
                </a:solidFill>
              </a:rPr>
              <a:t>ГОСТ </a:t>
            </a:r>
            <a:r>
              <a:rPr lang="ru-RU" sz="800" dirty="0">
                <a:solidFill>
                  <a:schemeClr val="tx1"/>
                </a:solidFill>
              </a:rPr>
              <a:t>Р </a:t>
            </a:r>
            <a:r>
              <a:rPr lang="ru-RU" sz="800" dirty="0" smtClean="0">
                <a:solidFill>
                  <a:schemeClr val="tx1"/>
                </a:solidFill>
              </a:rPr>
              <a:t>58677-2019 ИЛП </a:t>
            </a:r>
            <a:r>
              <a:rPr lang="ru-RU" sz="800" dirty="0">
                <a:solidFill>
                  <a:schemeClr val="tx1"/>
                </a:solidFill>
              </a:rPr>
              <a:t>экспортируемой </a:t>
            </a:r>
            <a:r>
              <a:rPr lang="ru-RU" sz="800" dirty="0" smtClean="0">
                <a:solidFill>
                  <a:schemeClr val="tx1"/>
                </a:solidFill>
              </a:rPr>
              <a:t>ПВН. </a:t>
            </a:r>
            <a:r>
              <a:rPr lang="ru-RU" sz="800" dirty="0">
                <a:solidFill>
                  <a:schemeClr val="tx1"/>
                </a:solidFill>
              </a:rPr>
              <a:t>Каталогизация предметов снабжения. Основные положения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58678-2019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Каталогизация предметов снабжения. Форматы описания характеристик предметов </a:t>
            </a:r>
            <a:r>
              <a:rPr lang="ru-RU" sz="800" dirty="0" smtClean="0">
                <a:solidFill>
                  <a:schemeClr val="tx1"/>
                </a:solidFill>
              </a:rPr>
              <a:t>снабжения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58679-2019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Каталогизация предметов снабжения. Исходные данные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56111-2014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Номенклатура показателей эксплуатационно-технических характеристик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56112-2014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Общие требования к комплексным программам обеспечения эксплуатационно-технических характеристик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56113-2014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Планирование материально-технического обеспечения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56114-2014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Требования к проведению анализа логистической поддержки экспортируемой продукции военного назначения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56129-2014 (МЭК </a:t>
            </a:r>
            <a:r>
              <a:rPr lang="ru-RU" sz="800" dirty="0" smtClean="0">
                <a:solidFill>
                  <a:schemeClr val="tx1"/>
                </a:solidFill>
              </a:rPr>
              <a:t>62402:2007)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Управление номенклатурой устаревающих покупных комплектующих изделий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56130-2014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Оценка затрат на техническую эксплуатацию на стадии разработки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56131-2014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Порядок выполнения работ по интегрированной логистической поддержке в ходе жизненного цикла продукции военного назначения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56132-2014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Состав и формат данных, собираемых в ходе эксплуатации авиационной </a:t>
            </a:r>
            <a:r>
              <a:rPr lang="ru-RU" sz="800" dirty="0" smtClean="0">
                <a:solidFill>
                  <a:schemeClr val="tx1"/>
                </a:solidFill>
              </a:rPr>
              <a:t>техники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56133-2014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Состав и формат данных, собираемых в ходе эксплуатации бронетанковой </a:t>
            </a:r>
            <a:r>
              <a:rPr lang="ru-RU" sz="800" dirty="0" smtClean="0">
                <a:solidFill>
                  <a:schemeClr val="tx1"/>
                </a:solidFill>
              </a:rPr>
              <a:t>техники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55929-2013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Интегрированная логистическая поддержка и послепродажное обслуживание. Общие </a:t>
            </a:r>
            <a:r>
              <a:rPr lang="ru-RU" sz="800" dirty="0" smtClean="0">
                <a:solidFill>
                  <a:schemeClr val="tx1"/>
                </a:solidFill>
              </a:rPr>
              <a:t>положения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55930-2013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</a:t>
            </a:r>
            <a:r>
              <a:rPr lang="ru-RU" sz="800" dirty="0" smtClean="0">
                <a:solidFill>
                  <a:schemeClr val="tx1"/>
                </a:solidFill>
              </a:rPr>
              <a:t>ПВН. </a:t>
            </a:r>
            <a:r>
              <a:rPr lang="ru-RU" sz="800" dirty="0">
                <a:solidFill>
                  <a:schemeClr val="tx1"/>
                </a:solidFill>
              </a:rPr>
              <a:t>Применение процедур каталогизации. Общие требования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55931-2013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Стоимость жизненного цикла продукции военного назначения. Основные </a:t>
            </a:r>
            <a:r>
              <a:rPr lang="ru-RU" sz="800" dirty="0" smtClean="0">
                <a:solidFill>
                  <a:schemeClr val="tx1"/>
                </a:solidFill>
              </a:rPr>
              <a:t>положения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55932-2013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Эксплуатационная и ремонтная документация. Требования к поставке и внесению изменений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55933-2013 </a:t>
            </a:r>
            <a:r>
              <a:rPr lang="ru-RU" sz="800" dirty="0">
                <a:solidFill>
                  <a:schemeClr val="tx1"/>
                </a:solidFill>
              </a:rPr>
              <a:t>ИЛП экспортируемой ПВН</a:t>
            </a:r>
            <a:r>
              <a:rPr lang="ru-RU" sz="800" dirty="0" smtClean="0">
                <a:solidFill>
                  <a:schemeClr val="tx1"/>
                </a:solidFill>
              </a:rPr>
              <a:t>. </a:t>
            </a:r>
            <a:r>
              <a:rPr lang="ru-RU" sz="800" dirty="0">
                <a:solidFill>
                  <a:schemeClr val="tx1"/>
                </a:solidFill>
              </a:rPr>
              <a:t>План интегрированной логистической поддержки. Общие </a:t>
            </a:r>
            <a:r>
              <a:rPr lang="ru-RU" sz="800" dirty="0" smtClean="0">
                <a:solidFill>
                  <a:schemeClr val="tx1"/>
                </a:solidFill>
              </a:rPr>
              <a:t>требования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00194" y="3573016"/>
            <a:ext cx="6264696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</a:rPr>
              <a:t>Интегрированная логистическая поддержка продукции военного назначения</a:t>
            </a:r>
            <a:endParaRPr lang="ru-RU" sz="8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 smtClean="0">
                <a:solidFill>
                  <a:schemeClr val="tx1"/>
                </a:solidFill>
              </a:rPr>
              <a:t>ГОСТ </a:t>
            </a:r>
            <a:r>
              <a:rPr lang="ru-RU" sz="800" dirty="0">
                <a:solidFill>
                  <a:schemeClr val="tx1"/>
                </a:solidFill>
              </a:rPr>
              <a:t>Р </a:t>
            </a:r>
            <a:r>
              <a:rPr lang="ru-RU" sz="800" dirty="0" smtClean="0">
                <a:solidFill>
                  <a:schemeClr val="tx1"/>
                </a:solidFill>
              </a:rPr>
              <a:t>59191-2020 ИЛП ПВН. </a:t>
            </a:r>
            <a:r>
              <a:rPr lang="ru-RU" sz="800" dirty="0">
                <a:solidFill>
                  <a:schemeClr val="tx1"/>
                </a:solidFill>
              </a:rPr>
              <a:t>Планирование технического обслуживания для поддержания надежности. Основные </a:t>
            </a:r>
            <a:r>
              <a:rPr lang="ru-RU" sz="800" dirty="0" smtClean="0">
                <a:solidFill>
                  <a:schemeClr val="tx1"/>
                </a:solidFill>
              </a:rPr>
              <a:t>положения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59190-2020 ИЛП ПВН. </a:t>
            </a:r>
            <a:r>
              <a:rPr lang="ru-RU" sz="800" dirty="0">
                <a:solidFill>
                  <a:schemeClr val="tx1"/>
                </a:solidFill>
              </a:rPr>
              <a:t>Каталогизация предметов снабжения. Идентификация предметов снабжения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59186-2020 ИЛП ПВН. Рекомендации по </a:t>
            </a:r>
            <a:r>
              <a:rPr lang="ru-RU" sz="800" dirty="0" smtClean="0">
                <a:solidFill>
                  <a:schemeClr val="tx1"/>
                </a:solidFill>
              </a:rPr>
              <a:t>применению</a:t>
            </a:r>
            <a:r>
              <a:rPr lang="ru-RU" sz="800" dirty="0">
                <a:solidFill>
                  <a:schemeClr val="tx1"/>
                </a:solidFill>
              </a:rPr>
              <a:t>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58296-2018 ИЛП ПВН. Планирование и управление материально-техническим обеспечением. Формирование номенклатуры предметов снабжения	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293096"/>
            <a:ext cx="4939640" cy="25202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/>
              <a:t>Управление</a:t>
            </a:r>
            <a:endParaRPr lang="ru-RU" sz="800" b="1" dirty="0" smtClean="0"/>
          </a:p>
          <a:p>
            <a:pPr marL="228600" indent="-228600">
              <a:buFont typeface="+mj-lt"/>
              <a:buAutoNum type="arabicPeriod"/>
            </a:pPr>
            <a:r>
              <a:rPr lang="ru-RU" sz="800" dirty="0" smtClean="0"/>
              <a:t>ГОСТ </a:t>
            </a:r>
            <a:r>
              <a:rPr lang="ru-RU" sz="800" dirty="0"/>
              <a:t>Р </a:t>
            </a:r>
            <a:r>
              <a:rPr lang="ru-RU" sz="800" dirty="0" smtClean="0"/>
              <a:t>59195-2020 Управление </a:t>
            </a:r>
            <a:r>
              <a:rPr lang="ru-RU" sz="800" dirty="0"/>
              <a:t>данными о качестве изделий на стадиях жизненного цикла. Порядок вычисления показателей 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59194-2020 Управление </a:t>
            </a:r>
            <a:r>
              <a:rPr lang="ru-RU" sz="800" dirty="0"/>
              <a:t>требованиями. Основные положения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59193-2020 Управление </a:t>
            </a:r>
            <a:r>
              <a:rPr lang="ru-RU" sz="800" dirty="0"/>
              <a:t>конфигурацией. Основные положения 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59188-2020 Управление </a:t>
            </a:r>
            <a:r>
              <a:rPr lang="ru-RU" sz="800" dirty="0"/>
              <a:t>данными о качестве изделий на стадиях жизненного цикла. Исходные данные для вычисления показателей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59187-2020 Управление </a:t>
            </a:r>
            <a:r>
              <a:rPr lang="ru-RU" sz="800" dirty="0"/>
              <a:t>данными о качестве изделий на стадиях жизненного цикла. Номенклатура показателей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58302-2018 Управление </a:t>
            </a:r>
            <a:r>
              <a:rPr lang="ru-RU" sz="800" dirty="0"/>
              <a:t>стоимостью жизненного цикла. Номенклатура показателей для оценивания стоимости жизненного цикла изделия. Общие требования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58301-2018 Управление </a:t>
            </a:r>
            <a:r>
              <a:rPr lang="ru-RU" sz="800" dirty="0"/>
              <a:t>данными об изделии. Электронный макет изделия. Общие требования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58300-2018 Управление </a:t>
            </a:r>
            <a:r>
              <a:rPr lang="ru-RU" sz="800" dirty="0"/>
              <a:t>данными об изделии. Термины и определения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58299-2018 Управление </a:t>
            </a:r>
            <a:r>
              <a:rPr lang="ru-RU" sz="800" dirty="0"/>
              <a:t>данными об изделии. Порядок представления результатов проектно-конструкторских работ в электронной форме. Общие требования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56135-2014 Управление </a:t>
            </a:r>
            <a:r>
              <a:rPr lang="ru-RU" sz="800" dirty="0"/>
              <a:t>жизненным циклом продукции военного назначения. Общие положения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/>
              <a:t>ГОСТ Р </a:t>
            </a:r>
            <a:r>
              <a:rPr lang="ru-RU" sz="800" dirty="0" smtClean="0"/>
              <a:t>56136-2014 Управление </a:t>
            </a:r>
            <a:r>
              <a:rPr lang="ru-RU" sz="800" dirty="0"/>
              <a:t>жизненным циклом продукции военного назначения. Термины и определения	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35116" y="5229200"/>
            <a:ext cx="3845738" cy="158417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</a:rPr>
              <a:t>Другие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 smtClean="0">
                <a:solidFill>
                  <a:schemeClr val="tx1"/>
                </a:solidFill>
              </a:rPr>
              <a:t>ГОСТ </a:t>
            </a:r>
            <a:r>
              <a:rPr lang="ru-RU" sz="800" dirty="0">
                <a:solidFill>
                  <a:schemeClr val="tx1"/>
                </a:solidFill>
              </a:rPr>
              <a:t>Р </a:t>
            </a:r>
            <a:r>
              <a:rPr lang="ru-RU" sz="800" dirty="0" smtClean="0">
                <a:solidFill>
                  <a:schemeClr val="tx1"/>
                </a:solidFill>
              </a:rPr>
              <a:t>57700.21-2020 Компьютерное </a:t>
            </a:r>
            <a:r>
              <a:rPr lang="ru-RU" sz="800" dirty="0">
                <a:solidFill>
                  <a:schemeClr val="tx1"/>
                </a:solidFill>
              </a:rPr>
              <a:t>моделирование в процессах разработки, производства и обеспечения эксплуатации изделий. Термины и определения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58675-2019 Автоматизированная </a:t>
            </a:r>
            <a:r>
              <a:rPr lang="ru-RU" sz="800" dirty="0">
                <a:solidFill>
                  <a:schemeClr val="tx1"/>
                </a:solidFill>
              </a:rPr>
              <a:t>система управления данными об изделии. Общие требования	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58303-2018 Послепродажное </a:t>
            </a:r>
            <a:r>
              <a:rPr lang="ru-RU" sz="800" dirty="0">
                <a:solidFill>
                  <a:schemeClr val="tx1"/>
                </a:solidFill>
              </a:rPr>
              <a:t>обслуживание продукции военного назначения. Виды работ и услуг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57412-2017 Компьютерные </a:t>
            </a:r>
            <a:r>
              <a:rPr lang="ru-RU" sz="800" dirty="0">
                <a:solidFill>
                  <a:schemeClr val="tx1"/>
                </a:solidFill>
              </a:rPr>
              <a:t>модели в процессах разработки, производства и эксплуатации изделий. Общие положения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</a:t>
            </a:r>
            <a:r>
              <a:rPr lang="ru-RU" sz="800" dirty="0" smtClean="0">
                <a:solidFill>
                  <a:schemeClr val="tx1"/>
                </a:solidFill>
              </a:rPr>
              <a:t>56134-2014 Послепродажное </a:t>
            </a:r>
            <a:r>
              <a:rPr lang="ru-RU" sz="800" dirty="0">
                <a:solidFill>
                  <a:schemeClr val="tx1"/>
                </a:solidFill>
              </a:rPr>
              <a:t>обслуживание экспортируемой продукции военного назначения. Общие положения	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19152" y="4293096"/>
            <a:ext cx="3845738" cy="9001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</a:rPr>
              <a:t>Электронная конструкторская и технологическая документация</a:t>
            </a:r>
            <a:endParaRPr lang="ru-RU" sz="800" b="1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 smtClean="0">
                <a:solidFill>
                  <a:schemeClr val="tx1"/>
                </a:solidFill>
              </a:rPr>
              <a:t>ГОСТ </a:t>
            </a:r>
            <a:r>
              <a:rPr lang="ru-RU" sz="800" dirty="0">
                <a:solidFill>
                  <a:schemeClr val="tx1"/>
                </a:solidFill>
              </a:rPr>
              <a:t>Р 59192-2020 Электронная технологическая документация. Основные положения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59189-2020 Электронная конструкторская документация. Применение формата JT для представления структуры и геометрических моделей </a:t>
            </a:r>
            <a:r>
              <a:rPr lang="ru-RU" sz="800" dirty="0" smtClean="0">
                <a:solidFill>
                  <a:schemeClr val="tx1"/>
                </a:solidFill>
              </a:rPr>
              <a:t>изделия</a:t>
            </a:r>
            <a:endParaRPr lang="ru-RU" sz="8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800" dirty="0">
                <a:solidFill>
                  <a:schemeClr val="tx1"/>
                </a:solidFill>
              </a:rPr>
              <a:t>ГОСТ Р 58676-2019 Электронная конструкторская документация. Виды преобразований	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43204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Стандарты ТК 482 разработанные в период 2014 – 2020 гг.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412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Прямая со стрелкой 49"/>
          <p:cNvCxnSpPr>
            <a:endCxn id="277" idx="0"/>
          </p:cNvCxnSpPr>
          <p:nvPr/>
        </p:nvCxnSpPr>
        <p:spPr>
          <a:xfrm>
            <a:off x="4734930" y="1239807"/>
            <a:ext cx="1148978" cy="15348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>
            <a:endCxn id="110" idx="0"/>
          </p:cNvCxnSpPr>
          <p:nvPr/>
        </p:nvCxnSpPr>
        <p:spPr>
          <a:xfrm>
            <a:off x="1631692" y="2361187"/>
            <a:ext cx="4848978" cy="24299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>
            <a:stCxn id="8" idx="2"/>
            <a:endCxn id="87" idx="0"/>
          </p:cNvCxnSpPr>
          <p:nvPr/>
        </p:nvCxnSpPr>
        <p:spPr>
          <a:xfrm>
            <a:off x="1592238" y="2361187"/>
            <a:ext cx="2873427" cy="24192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 стрелкой 150"/>
          <p:cNvCxnSpPr>
            <a:stCxn id="8" idx="2"/>
            <a:endCxn id="88" idx="0"/>
          </p:cNvCxnSpPr>
          <p:nvPr/>
        </p:nvCxnSpPr>
        <p:spPr>
          <a:xfrm>
            <a:off x="1592238" y="2361187"/>
            <a:ext cx="1008974" cy="241685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842875" y="502272"/>
            <a:ext cx="1728192" cy="7375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0002.001-2021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ЕСКД ВТ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ЭКД. Общие </a:t>
            </a:r>
            <a:r>
              <a:rPr lang="ru-RU" sz="1000" dirty="0" smtClean="0">
                <a:solidFill>
                  <a:schemeClr val="tx1"/>
                </a:solidFill>
              </a:rPr>
              <a:t>положения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23542" y="1570357"/>
            <a:ext cx="1722080" cy="7897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ГОСТ </a:t>
            </a:r>
            <a:r>
              <a:rPr lang="ru-RU" sz="1000" b="1" dirty="0">
                <a:solidFill>
                  <a:schemeClr val="tx1"/>
                </a:solidFill>
              </a:rPr>
              <a:t>РВ </a:t>
            </a:r>
            <a:r>
              <a:rPr lang="ru-RU" sz="1000" b="1" dirty="0" smtClean="0">
                <a:solidFill>
                  <a:schemeClr val="tx1"/>
                </a:solidFill>
              </a:rPr>
              <a:t>0002.906-2021 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ЕСКД </a:t>
            </a:r>
            <a:r>
              <a:rPr lang="ru-RU" sz="1000" b="1" dirty="0" smtClean="0">
                <a:solidFill>
                  <a:schemeClr val="tx1"/>
                </a:solidFill>
              </a:rPr>
              <a:t>ВТ 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ЭКД</a:t>
            </a:r>
            <a:r>
              <a:rPr lang="ru-RU" sz="1000" dirty="0">
                <a:solidFill>
                  <a:schemeClr val="tx1"/>
                </a:solidFill>
              </a:rPr>
              <a:t>. Порядок проверки, согласования и утверждения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1571473"/>
            <a:ext cx="1673324" cy="7897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0002.301-2022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ЕСКД ВТ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ЭКД. Правила </a:t>
            </a:r>
            <a:r>
              <a:rPr lang="ru-RU" sz="1000" dirty="0" smtClean="0">
                <a:solidFill>
                  <a:schemeClr val="tx1"/>
                </a:solidFill>
              </a:rPr>
              <a:t>выполнения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20277" y="2761434"/>
            <a:ext cx="1722080" cy="7952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0002.907-2022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ЕСКД ВТ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ЭКД. Порядок применения электронной подписи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20272" y="2771735"/>
            <a:ext cx="1541675" cy="7952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0002.501-2022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ЕСКД ВТ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ЭКД. Правила передачи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2756028"/>
            <a:ext cx="1673324" cy="7856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0002.606-2022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ЕСКД </a:t>
            </a:r>
            <a:r>
              <a:rPr lang="ru-RU" sz="1000" b="1" dirty="0" smtClean="0">
                <a:solidFill>
                  <a:schemeClr val="tx1"/>
                </a:solidFill>
              </a:rPr>
              <a:t>ВТ</a:t>
            </a:r>
            <a:r>
              <a:rPr lang="ru-RU" sz="1000" dirty="0" smtClean="0">
                <a:solidFill>
                  <a:schemeClr val="tx1"/>
                </a:solidFill>
              </a:rPr>
              <a:t>. Интерактивное </a:t>
            </a:r>
            <a:r>
              <a:rPr lang="ru-RU" sz="1000" dirty="0">
                <a:solidFill>
                  <a:schemeClr val="tx1"/>
                </a:solidFill>
              </a:rPr>
              <a:t>электронное техническое руководство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3743776"/>
            <a:ext cx="1673324" cy="7856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ГОСТ РВ 0002.603-2022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ЕСКД ВТ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Электронный каталог изделия. 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763688" y="4778044"/>
            <a:ext cx="1675048" cy="787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</a:t>
            </a:r>
            <a:r>
              <a:rPr lang="ru-RU" sz="1000" b="1" dirty="0" smtClean="0">
                <a:solidFill>
                  <a:schemeClr val="tx1"/>
                </a:solidFill>
              </a:rPr>
              <a:t>2.053-2013 ЕСКД  </a:t>
            </a:r>
            <a:r>
              <a:rPr lang="ru-RU" sz="1000" dirty="0">
                <a:solidFill>
                  <a:schemeClr val="tx1"/>
                </a:solidFill>
              </a:rPr>
              <a:t>Электронная структура изделия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652120" y="4791134"/>
            <a:ext cx="1657100" cy="787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 Р 58301-2018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Электронный макет изделия. Общие требования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2808550" y="5815886"/>
            <a:ext cx="1652324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 58676-2019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ЭКД. Виды преобразований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3779912" y="3788380"/>
            <a:ext cx="1881665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ГОСТ  Р 2.504 ЕСКД  </a:t>
            </a:r>
            <a:r>
              <a:rPr lang="ru-RU" sz="1000" dirty="0" smtClean="0">
                <a:solidFill>
                  <a:schemeClr val="tx1"/>
                </a:solidFill>
              </a:rPr>
              <a:t>Электронная конструкторская документация. Правила внесения изменений</a:t>
            </a:r>
            <a:endParaRPr lang="ru-RU" sz="1000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4734930" y="5815886"/>
            <a:ext cx="1853294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 Р </a:t>
            </a:r>
            <a:r>
              <a:rPr lang="ru-RU" sz="1000" b="1" dirty="0" smtClean="0">
                <a:solidFill>
                  <a:schemeClr val="tx1"/>
                </a:solidFill>
              </a:rPr>
              <a:t>2.521-2020 </a:t>
            </a:r>
            <a:r>
              <a:rPr lang="ru-RU" sz="1000" b="1" dirty="0">
                <a:solidFill>
                  <a:schemeClr val="tx1"/>
                </a:solidFill>
              </a:rPr>
              <a:t>ЕСКД  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ЭКД</a:t>
            </a:r>
            <a:r>
              <a:rPr lang="ru-RU" sz="1000" dirty="0">
                <a:solidFill>
                  <a:schemeClr val="tx1"/>
                </a:solidFill>
              </a:rPr>
              <a:t>. Требования к форматам представления трехмерных геометрических моделей</a:t>
            </a:r>
          </a:p>
        </p:txBody>
      </p:sp>
      <p:cxnSp>
        <p:nvCxnSpPr>
          <p:cNvPr id="7226" name="Прямая со стрелкой 7225"/>
          <p:cNvCxnSpPr>
            <a:stCxn id="2" idx="2"/>
            <a:endCxn id="6" idx="0"/>
          </p:cNvCxnSpPr>
          <p:nvPr/>
        </p:nvCxnSpPr>
        <p:spPr>
          <a:xfrm flipH="1">
            <a:off x="3684582" y="1239807"/>
            <a:ext cx="1022389" cy="3305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>
            <a:stCxn id="2" idx="2"/>
            <a:endCxn id="8" idx="0"/>
          </p:cNvCxnSpPr>
          <p:nvPr/>
        </p:nvCxnSpPr>
        <p:spPr>
          <a:xfrm flipH="1">
            <a:off x="1592238" y="1239807"/>
            <a:ext cx="3114733" cy="3316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>
            <a:stCxn id="6" idx="2"/>
            <a:endCxn id="9" idx="0"/>
          </p:cNvCxnSpPr>
          <p:nvPr/>
        </p:nvCxnSpPr>
        <p:spPr>
          <a:xfrm flipH="1">
            <a:off x="3681317" y="2360071"/>
            <a:ext cx="3265" cy="4013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>
            <a:stCxn id="7" idx="3"/>
            <a:endCxn id="10" idx="0"/>
          </p:cNvCxnSpPr>
          <p:nvPr/>
        </p:nvCxnSpPr>
        <p:spPr>
          <a:xfrm>
            <a:off x="6572632" y="1954316"/>
            <a:ext cx="1218478" cy="8174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stCxn id="8" idx="2"/>
            <a:endCxn id="11" idx="0"/>
          </p:cNvCxnSpPr>
          <p:nvPr/>
        </p:nvCxnSpPr>
        <p:spPr>
          <a:xfrm>
            <a:off x="1592238" y="2361187"/>
            <a:ext cx="0" cy="3948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Прямоугольник 175"/>
          <p:cNvSpPr/>
          <p:nvPr/>
        </p:nvSpPr>
        <p:spPr>
          <a:xfrm>
            <a:off x="7309220" y="1493468"/>
            <a:ext cx="1554669" cy="787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 </a:t>
            </a:r>
            <a:r>
              <a:rPr lang="ru-RU" sz="1000" b="1" dirty="0" smtClean="0">
                <a:solidFill>
                  <a:schemeClr val="tx1"/>
                </a:solidFill>
              </a:rPr>
              <a:t>2.102-2013 </a:t>
            </a:r>
            <a:r>
              <a:rPr lang="ru-RU" sz="1000" b="1" dirty="0">
                <a:solidFill>
                  <a:schemeClr val="tx1"/>
                </a:solidFill>
              </a:rPr>
              <a:t>ЕСКД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Виды и комплектность конструкторской документации</a:t>
            </a:r>
          </a:p>
        </p:txBody>
      </p:sp>
      <p:cxnSp>
        <p:nvCxnSpPr>
          <p:cNvPr id="212" name="Прямая со стрелкой 211"/>
          <p:cNvCxnSpPr>
            <a:stCxn id="2" idx="3"/>
          </p:cNvCxnSpPr>
          <p:nvPr/>
        </p:nvCxnSpPr>
        <p:spPr>
          <a:xfrm>
            <a:off x="5571067" y="871040"/>
            <a:ext cx="1738153" cy="1081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039665" y="1559459"/>
            <a:ext cx="1532967" cy="7897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0002.903-2021 </a:t>
            </a:r>
            <a:r>
              <a:rPr lang="ru-RU" sz="1000" b="1" dirty="0">
                <a:solidFill>
                  <a:schemeClr val="tx1"/>
                </a:solidFill>
              </a:rPr>
              <a:t>ЕСКД ВТ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Правила поставки документации</a:t>
            </a: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219" name="Прямая со стрелкой 218"/>
          <p:cNvCxnSpPr/>
          <p:nvPr/>
        </p:nvCxnSpPr>
        <p:spPr>
          <a:xfrm>
            <a:off x="4806791" y="5567553"/>
            <a:ext cx="269265" cy="248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 стрелкой 222"/>
          <p:cNvCxnSpPr>
            <a:stCxn id="87" idx="3"/>
            <a:endCxn id="110" idx="1"/>
          </p:cNvCxnSpPr>
          <p:nvPr/>
        </p:nvCxnSpPr>
        <p:spPr>
          <a:xfrm>
            <a:off x="5303189" y="5173980"/>
            <a:ext cx="348931" cy="1072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3628141" y="4780407"/>
            <a:ext cx="1675048" cy="787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2.052 ЕСКД  </a:t>
            </a:r>
            <a:r>
              <a:rPr lang="ru-RU" sz="1000" dirty="0">
                <a:solidFill>
                  <a:schemeClr val="tx1"/>
                </a:solidFill>
              </a:rPr>
              <a:t>Электронная геометрическая модель изделия</a:t>
            </a:r>
          </a:p>
        </p:txBody>
      </p:sp>
      <p:cxnSp>
        <p:nvCxnSpPr>
          <p:cNvPr id="250" name="Прямая со стрелкой 249"/>
          <p:cNvCxnSpPr/>
          <p:nvPr/>
        </p:nvCxnSpPr>
        <p:spPr>
          <a:xfrm>
            <a:off x="2977157" y="5561535"/>
            <a:ext cx="269265" cy="2483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Прямая со стрелкой 250"/>
          <p:cNvCxnSpPr/>
          <p:nvPr/>
        </p:nvCxnSpPr>
        <p:spPr>
          <a:xfrm flipH="1">
            <a:off x="3779912" y="5578280"/>
            <a:ext cx="295222" cy="2376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Прямая со стрелкой 255"/>
          <p:cNvCxnSpPr>
            <a:stCxn id="2" idx="2"/>
            <a:endCxn id="112" idx="0"/>
          </p:cNvCxnSpPr>
          <p:nvPr/>
        </p:nvCxnSpPr>
        <p:spPr>
          <a:xfrm>
            <a:off x="4706971" y="1239807"/>
            <a:ext cx="13774" cy="254857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Прямоугольник 276"/>
          <p:cNvSpPr/>
          <p:nvPr/>
        </p:nvSpPr>
        <p:spPr>
          <a:xfrm>
            <a:off x="4917779" y="2774686"/>
            <a:ext cx="1932257" cy="792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 </a:t>
            </a:r>
            <a:r>
              <a:rPr lang="ru-RU" sz="1000" b="1" dirty="0" smtClean="0">
                <a:solidFill>
                  <a:schemeClr val="tx1"/>
                </a:solidFill>
              </a:rPr>
              <a:t>2.058 ЕСКД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Правила выполнения реквизитной части электронных конструкторских документов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78" name="Прямая со стрелкой 277"/>
          <p:cNvCxnSpPr>
            <a:stCxn id="9" idx="3"/>
            <a:endCxn id="277" idx="1"/>
          </p:cNvCxnSpPr>
          <p:nvPr/>
        </p:nvCxnSpPr>
        <p:spPr>
          <a:xfrm>
            <a:off x="4542357" y="3159066"/>
            <a:ext cx="375422" cy="11776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Прямоугольник 283"/>
          <p:cNvSpPr/>
          <p:nvPr/>
        </p:nvSpPr>
        <p:spPr>
          <a:xfrm>
            <a:off x="7220031" y="543301"/>
            <a:ext cx="1554669" cy="7871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 </a:t>
            </a:r>
            <a:r>
              <a:rPr lang="ru-RU" sz="1000" b="1" dirty="0" smtClean="0">
                <a:solidFill>
                  <a:schemeClr val="tx1"/>
                </a:solidFill>
              </a:rPr>
              <a:t>2.051-2013 </a:t>
            </a:r>
            <a:r>
              <a:rPr lang="ru-RU" sz="1000" b="1" dirty="0">
                <a:solidFill>
                  <a:schemeClr val="tx1"/>
                </a:solidFill>
              </a:rPr>
              <a:t>ЕСКД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Электронные документы. Общие положения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285" name="Прямая со стрелкой 284"/>
          <p:cNvCxnSpPr>
            <a:stCxn id="2" idx="3"/>
            <a:endCxn id="284" idx="1"/>
          </p:cNvCxnSpPr>
          <p:nvPr/>
        </p:nvCxnSpPr>
        <p:spPr>
          <a:xfrm>
            <a:off x="5571067" y="871040"/>
            <a:ext cx="1648964" cy="6583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Прямая со стрелкой 287"/>
          <p:cNvCxnSpPr/>
          <p:nvPr/>
        </p:nvCxnSpPr>
        <p:spPr>
          <a:xfrm>
            <a:off x="8084250" y="1327050"/>
            <a:ext cx="2305" cy="2324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138EA-46A3-4E04-ADD6-A527B9AAB510}" type="slidenum">
              <a:rPr lang="ru-RU" smtClean="0"/>
              <a:t>6</a:t>
            </a:fld>
            <a:endParaRPr lang="ru-RU" dirty="0"/>
          </a:p>
        </p:txBody>
      </p:sp>
      <p:cxnSp>
        <p:nvCxnSpPr>
          <p:cNvPr id="138" name="Прямая со стрелкой 137"/>
          <p:cNvCxnSpPr>
            <a:stCxn id="2" idx="2"/>
            <a:endCxn id="7" idx="0"/>
          </p:cNvCxnSpPr>
          <p:nvPr/>
        </p:nvCxnSpPr>
        <p:spPr>
          <a:xfrm>
            <a:off x="4706971" y="1239807"/>
            <a:ext cx="1099178" cy="3196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5576" y="116632"/>
            <a:ext cx="8108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Базовый комплекс ГОСТ РВ, ГОСТ и ГОСТ Р в области электронной конструкторской документации</a:t>
            </a:r>
            <a:endParaRPr lang="ru-RU" sz="1400" b="1" dirty="0"/>
          </a:p>
        </p:txBody>
      </p:sp>
      <p:cxnSp>
        <p:nvCxnSpPr>
          <p:cNvPr id="145" name="Прямая со стрелкой 144"/>
          <p:cNvCxnSpPr>
            <a:stCxn id="8" idx="2"/>
          </p:cNvCxnSpPr>
          <p:nvPr/>
        </p:nvCxnSpPr>
        <p:spPr>
          <a:xfrm flipH="1">
            <a:off x="1088182" y="2361187"/>
            <a:ext cx="504056" cy="14485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6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3811170" y="2924944"/>
            <a:ext cx="5256584" cy="3672408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18058"/>
          </a:xfrm>
        </p:spPr>
        <p:txBody>
          <a:bodyPr>
            <a:noAutofit/>
          </a:bodyPr>
          <a:lstStyle/>
          <a:p>
            <a:r>
              <a:rPr lang="ru-RU" sz="1800" b="1" dirty="0"/>
              <a:t>Базовый комплекс ГОСТ </a:t>
            </a:r>
            <a:r>
              <a:rPr lang="ru-RU" sz="1800" b="1" dirty="0" smtClean="0"/>
              <a:t>РВ и </a:t>
            </a:r>
            <a:r>
              <a:rPr lang="ru-RU" sz="1800" b="1" dirty="0"/>
              <a:t>ГОСТ Р в области </a:t>
            </a:r>
            <a:r>
              <a:rPr lang="ru-RU" sz="1800" b="1" dirty="0" smtClean="0"/>
              <a:t>надежности, СЖЦ  и ИЛП</a:t>
            </a: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905799"/>
            <a:ext cx="2181782" cy="7200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ГОСТ </a:t>
            </a:r>
            <a:r>
              <a:rPr lang="ru-RU" sz="1000" b="1" dirty="0">
                <a:solidFill>
                  <a:schemeClr val="tx1"/>
                </a:solidFill>
              </a:rPr>
              <a:t>РВ </a:t>
            </a:r>
            <a:r>
              <a:rPr lang="ru-RU" sz="1000" b="1" dirty="0" smtClean="0">
                <a:solidFill>
                  <a:schemeClr val="tx1"/>
                </a:solidFill>
              </a:rPr>
              <a:t>0027-301-2022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Надежность ВТ.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Номенклатура </a:t>
            </a:r>
            <a:r>
              <a:rPr lang="ru-RU" sz="1000" dirty="0">
                <a:solidFill>
                  <a:schemeClr val="tx1"/>
                </a:solidFill>
              </a:rPr>
              <a:t>показателей. Общие </a:t>
            </a:r>
            <a:r>
              <a:rPr lang="ru-RU" sz="1000" dirty="0" smtClean="0">
                <a:solidFill>
                  <a:schemeClr val="tx1"/>
                </a:solidFill>
              </a:rPr>
              <a:t>требования</a:t>
            </a:r>
            <a:endParaRPr lang="ru-RU" sz="1000" i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86987" y="908720"/>
            <a:ext cx="1886249" cy="7171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0099-005-2022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Стоимость ЖЦ изделия ВТ.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Номенклатура </a:t>
            </a:r>
            <a:r>
              <a:rPr lang="ru-RU" sz="1000" dirty="0">
                <a:solidFill>
                  <a:schemeClr val="tx1"/>
                </a:solidFill>
              </a:rPr>
              <a:t>показателей. Общие </a:t>
            </a:r>
            <a:r>
              <a:rPr lang="ru-RU" sz="1000" dirty="0" smtClean="0">
                <a:solidFill>
                  <a:schemeClr val="tx1"/>
                </a:solidFill>
              </a:rPr>
              <a:t>требования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1916831"/>
            <a:ext cx="2889776" cy="9017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0028-002-2022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Система </a:t>
            </a:r>
            <a:r>
              <a:rPr lang="ru-RU" sz="1000" b="1" dirty="0">
                <a:solidFill>
                  <a:schemeClr val="tx1"/>
                </a:solidFill>
              </a:rPr>
              <a:t>технического обслуживания и ремонта техники. </a:t>
            </a:r>
            <a:r>
              <a:rPr lang="ru-RU" sz="1000" dirty="0">
                <a:solidFill>
                  <a:schemeClr val="tx1"/>
                </a:solidFill>
              </a:rPr>
              <a:t>Интегрированная логистическая поддержка. Порядок выполнения работ на стадиях жизненного цикла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2890599"/>
            <a:ext cx="2448272" cy="10212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</a:t>
            </a:r>
            <a:r>
              <a:rPr lang="ru-RU" sz="1000" b="1" dirty="0" smtClean="0">
                <a:solidFill>
                  <a:schemeClr val="tx1"/>
                </a:solidFill>
              </a:rPr>
              <a:t>1500-ХХХ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>
                <a:solidFill>
                  <a:schemeClr val="tx1"/>
                </a:solidFill>
              </a:rPr>
              <a:t>Авиационная техника военного назначения. </a:t>
            </a:r>
            <a:r>
              <a:rPr lang="ru-RU" sz="1000" dirty="0">
                <a:solidFill>
                  <a:schemeClr val="tx1"/>
                </a:solidFill>
              </a:rPr>
              <a:t>Документация электронная эксплуатационная и ремонтная. Требования к структуре и формату представления </a:t>
            </a:r>
            <a:r>
              <a:rPr lang="ru-RU" sz="1000" dirty="0" smtClean="0">
                <a:solidFill>
                  <a:schemeClr val="tx1"/>
                </a:solidFill>
              </a:rPr>
              <a:t>данных</a:t>
            </a:r>
            <a:endParaRPr lang="ru-RU" sz="1000" i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123731" y="1625880"/>
            <a:ext cx="1" cy="2909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5292080" y="1625880"/>
            <a:ext cx="1" cy="2909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8" idx="1"/>
            <a:endCxn id="32" idx="3"/>
          </p:cNvCxnSpPr>
          <p:nvPr/>
        </p:nvCxnSpPr>
        <p:spPr>
          <a:xfrm flipH="1">
            <a:off x="2987824" y="2367711"/>
            <a:ext cx="504056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608005" y="3010669"/>
            <a:ext cx="208823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prstClr val="black"/>
                </a:solidFill>
              </a:rPr>
              <a:t>ГОСТ Р </a:t>
            </a:r>
            <a:r>
              <a:rPr lang="ru-RU" sz="1000" b="1" dirty="0" smtClean="0">
                <a:solidFill>
                  <a:prstClr val="black"/>
                </a:solidFill>
              </a:rPr>
              <a:t>53393-2017</a:t>
            </a:r>
          </a:p>
          <a:p>
            <a:pPr lvl="0" algn="ctr"/>
            <a:r>
              <a:rPr lang="ru-RU" sz="1000" b="1" dirty="0" smtClean="0">
                <a:solidFill>
                  <a:prstClr val="black"/>
                </a:solidFill>
              </a:rPr>
              <a:t>ИЛП</a:t>
            </a:r>
            <a:r>
              <a:rPr lang="ru-RU" sz="1000" b="1" dirty="0">
                <a:solidFill>
                  <a:prstClr val="black"/>
                </a:solidFill>
              </a:rPr>
              <a:t>. </a:t>
            </a:r>
            <a:endParaRPr lang="ru-RU" sz="1000" b="1" dirty="0" smtClean="0">
              <a:solidFill>
                <a:prstClr val="black"/>
              </a:solidFill>
            </a:endParaRPr>
          </a:p>
          <a:p>
            <a:pPr lvl="0" algn="ctr"/>
            <a:r>
              <a:rPr lang="ru-RU" sz="1000" dirty="0" smtClean="0">
                <a:solidFill>
                  <a:prstClr val="black"/>
                </a:solidFill>
              </a:rPr>
              <a:t>Основные </a:t>
            </a:r>
            <a:r>
              <a:rPr lang="ru-RU" sz="1000" dirty="0">
                <a:solidFill>
                  <a:prstClr val="black"/>
                </a:solidFill>
              </a:rPr>
              <a:t>положения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964214" y="3068960"/>
            <a:ext cx="1881665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chemeClr val="tx1"/>
                </a:solidFill>
              </a:rPr>
              <a:t>ГОСТ Р 53392-2017 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1000" b="1" dirty="0" smtClean="0">
                <a:solidFill>
                  <a:schemeClr val="tx1"/>
                </a:solidFill>
              </a:rPr>
              <a:t>ИЛП</a:t>
            </a:r>
            <a:r>
              <a:rPr lang="ru-RU" sz="1000" b="1" dirty="0">
                <a:solidFill>
                  <a:schemeClr val="tx1"/>
                </a:solidFill>
              </a:rPr>
              <a:t>. Анализ логистической поддержки</a:t>
            </a:r>
            <a:r>
              <a:rPr lang="ru-RU" sz="1000" dirty="0">
                <a:solidFill>
                  <a:schemeClr val="tx1"/>
                </a:solidFill>
              </a:rPr>
              <a:t>. </a:t>
            </a:r>
            <a:endParaRPr lang="ru-RU" sz="1000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tx1"/>
                </a:solidFill>
              </a:rPr>
              <a:t>Основные </a:t>
            </a:r>
            <a:r>
              <a:rPr lang="ru-RU" sz="1000" dirty="0">
                <a:solidFill>
                  <a:schemeClr val="tx1"/>
                </a:solidFill>
              </a:rPr>
              <a:t>положения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0" y="5661248"/>
            <a:ext cx="1881665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00" b="1" dirty="0">
                <a:solidFill>
                  <a:schemeClr val="tx1"/>
                </a:solidFill>
              </a:rPr>
              <a:t>ГОСТ Р </a:t>
            </a:r>
            <a:r>
              <a:rPr lang="ru-RU" sz="1000" b="1" dirty="0" smtClean="0">
                <a:solidFill>
                  <a:schemeClr val="tx1"/>
                </a:solidFill>
              </a:rPr>
              <a:t>54089-2018</a:t>
            </a:r>
          </a:p>
          <a:p>
            <a:pPr lvl="0" algn="ctr"/>
            <a:r>
              <a:rPr lang="ru-RU" sz="1000" b="1" dirty="0" smtClean="0">
                <a:solidFill>
                  <a:schemeClr val="tx1"/>
                </a:solidFill>
              </a:rPr>
              <a:t>ИЛП</a:t>
            </a:r>
            <a:r>
              <a:rPr lang="ru-RU" sz="1000" b="1" dirty="0">
                <a:solidFill>
                  <a:schemeClr val="tx1"/>
                </a:solidFill>
              </a:rPr>
              <a:t>. 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1000" dirty="0" smtClean="0">
                <a:solidFill>
                  <a:schemeClr val="tx1"/>
                </a:solidFill>
              </a:rPr>
              <a:t>Электронное </a:t>
            </a:r>
            <a:r>
              <a:rPr lang="ru-RU" sz="1000" dirty="0">
                <a:solidFill>
                  <a:schemeClr val="tx1"/>
                </a:solidFill>
              </a:rPr>
              <a:t>дело изделия. Основные положения и общие требования</a:t>
            </a: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99991" y="4780459"/>
            <a:ext cx="1881665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 </a:t>
            </a:r>
            <a:r>
              <a:rPr lang="ru-RU" sz="1000" b="1" dirty="0" smtClean="0">
                <a:solidFill>
                  <a:schemeClr val="tx1"/>
                </a:solidFill>
              </a:rPr>
              <a:t>58297-2018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ИЛП</a:t>
            </a:r>
            <a:r>
              <a:rPr lang="ru-RU" sz="1000" b="1" dirty="0">
                <a:solidFill>
                  <a:schemeClr val="tx1"/>
                </a:solidFill>
              </a:rPr>
              <a:t>. 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Многоуровневое </a:t>
            </a:r>
            <a:r>
              <a:rPr lang="ru-RU" sz="1000" dirty="0">
                <a:solidFill>
                  <a:schemeClr val="tx1"/>
                </a:solidFill>
              </a:rPr>
              <a:t>техническое обслуживание и ремонт. Основные положения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947314" y="3861048"/>
            <a:ext cx="1795291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 </a:t>
            </a:r>
            <a:r>
              <a:rPr lang="ru-RU" sz="1000" b="1" dirty="0" smtClean="0">
                <a:solidFill>
                  <a:schemeClr val="tx1"/>
                </a:solidFill>
              </a:rPr>
              <a:t>57104-2016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ИЛП</a:t>
            </a:r>
            <a:r>
              <a:rPr lang="ru-RU" sz="1000" b="1" dirty="0">
                <a:solidFill>
                  <a:schemeClr val="tx1"/>
                </a:solidFill>
              </a:rPr>
              <a:t>. 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Программа </a:t>
            </a:r>
            <a:r>
              <a:rPr lang="ru-RU" sz="1000" dirty="0">
                <a:solidFill>
                  <a:schemeClr val="tx1"/>
                </a:solidFill>
              </a:rPr>
              <a:t>обеспечения технической эксплуатации. Общие требования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927553" y="4222695"/>
            <a:ext cx="1881665" cy="78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 57105-2016 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ИЛП</a:t>
            </a:r>
            <a:r>
              <a:rPr lang="ru-RU" sz="1000" b="1" dirty="0">
                <a:solidFill>
                  <a:schemeClr val="tx1"/>
                </a:solidFill>
              </a:rPr>
              <a:t>. Анализ логистической поддержки. 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Требования </a:t>
            </a:r>
            <a:r>
              <a:rPr lang="ru-RU" sz="1000" dirty="0">
                <a:solidFill>
                  <a:schemeClr val="tx1"/>
                </a:solidFill>
              </a:rPr>
              <a:t>к структуре и составу базы данных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7895705" y="3850426"/>
            <a:ext cx="718" cy="368557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544826" y="3573016"/>
            <a:ext cx="0" cy="288032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012878" y="3658741"/>
            <a:ext cx="0" cy="1121718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6934" y="3658741"/>
            <a:ext cx="35645" cy="2002507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742605" y="908720"/>
            <a:ext cx="2088232" cy="7171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0099-006-2022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Стоимость ЖЦ изделия ВТ.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Методы прогнозной оценки. Общие требования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5872871" y="1625880"/>
            <a:ext cx="1" cy="2909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539552" y="3975410"/>
            <a:ext cx="2448272" cy="970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1500-ХХХ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Авиационная техника военного назначения.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Документация электронная эксплуатационная и ремонтная. Правила внесения </a:t>
            </a:r>
            <a:r>
              <a:rPr lang="ru-RU" sz="1000" dirty="0" smtClean="0">
                <a:solidFill>
                  <a:schemeClr val="tx1"/>
                </a:solidFill>
              </a:rPr>
              <a:t>изменений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5018189"/>
            <a:ext cx="2448272" cy="9687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1500-ХХХ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Авиационная техника военного назначения.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Сбор информации о техническом состоянии. Формат представления </a:t>
            </a:r>
            <a:r>
              <a:rPr lang="ru-RU" sz="1000" dirty="0" smtClean="0">
                <a:solidFill>
                  <a:schemeClr val="tx1"/>
                </a:solidFill>
              </a:rPr>
              <a:t>данных</a:t>
            </a:r>
            <a:endParaRPr lang="ru-RU" sz="1000" i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1916832"/>
            <a:ext cx="2448272" cy="9017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</a:rPr>
              <a:t>ГОСТ РВ 1500-ХХХ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</a:rPr>
              <a:t>Авиационная техника военного назначения.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Требования к выполнению анализа логистической </a:t>
            </a:r>
            <a:r>
              <a:rPr lang="ru-RU" sz="1000" dirty="0" smtClean="0">
                <a:solidFill>
                  <a:schemeClr val="tx1"/>
                </a:solidFill>
              </a:rPr>
              <a:t>поддержки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156178" y="2656731"/>
            <a:ext cx="1080118" cy="412229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5076058" y="2636912"/>
            <a:ext cx="1" cy="504056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3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4005064"/>
            <a:ext cx="36004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Системный инжиниринг в процессах жизненного цикла</a:t>
            </a:r>
          </a:p>
          <a:p>
            <a:pPr algn="ctr"/>
            <a:r>
              <a:rPr lang="ru-RU" sz="2000" dirty="0" smtClean="0"/>
              <a:t>(СРПП)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37566" y="1542904"/>
            <a:ext cx="4206642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Управление жизненным циклом</a:t>
            </a:r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27784" y="2204864"/>
            <a:ext cx="3600399" cy="6480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Интегрированная логистическая </a:t>
            </a:r>
            <a:r>
              <a:rPr lang="ru-RU" sz="1400" dirty="0" smtClean="0"/>
              <a:t>поддержка (ИЛП и ИЛП ПВН)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42298" y="401548"/>
            <a:ext cx="8108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Направления деятельности ТК 482</a:t>
            </a:r>
            <a:endParaRPr lang="ru-RU" sz="2800" b="1" dirty="0"/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3131840" y="2983064"/>
            <a:ext cx="360040" cy="102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верх/вниз 15"/>
          <p:cNvSpPr/>
          <p:nvPr/>
        </p:nvSpPr>
        <p:spPr>
          <a:xfrm>
            <a:off x="5194069" y="2983064"/>
            <a:ext cx="360040" cy="102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16016" y="4017782"/>
            <a:ext cx="36004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Представление данных об изделии</a:t>
            </a:r>
          </a:p>
          <a:p>
            <a:pPr algn="ctr"/>
            <a:r>
              <a:rPr lang="ru-RU" sz="2000" dirty="0"/>
              <a:t>(ЕСКД и ЕСТД)</a:t>
            </a:r>
          </a:p>
        </p:txBody>
      </p:sp>
    </p:spTree>
    <p:extLst>
      <p:ext uri="{BB962C8B-B14F-4D97-AF65-F5344CB8AC3E}">
        <p14:creationId xmlns:p14="http://schemas.microsoft.com/office/powerpoint/2010/main" val="197805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4005064"/>
            <a:ext cx="36004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Системный инжиниринг в процессах жизненного цикла</a:t>
            </a:r>
          </a:p>
          <a:p>
            <a:pPr algn="ctr"/>
            <a:r>
              <a:rPr lang="ru-RU" sz="2000" dirty="0" smtClean="0"/>
              <a:t>(СРПП)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37566" y="1542904"/>
            <a:ext cx="4206642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Управление жизненным циклом</a:t>
            </a:r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27784" y="2204864"/>
            <a:ext cx="3600399" cy="6480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Интегрированная логистическая </a:t>
            </a:r>
            <a:r>
              <a:rPr lang="ru-RU" sz="1400" dirty="0" smtClean="0"/>
              <a:t>поддержка (ИЛП и ИЛП ПВН)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42298" y="401548"/>
            <a:ext cx="8108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Направления деятельности ТК 482</a:t>
            </a:r>
            <a:endParaRPr lang="ru-RU" sz="2800" b="1" dirty="0"/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3131840" y="2983064"/>
            <a:ext cx="360040" cy="102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верх/вниз 15"/>
          <p:cNvSpPr/>
          <p:nvPr/>
        </p:nvSpPr>
        <p:spPr>
          <a:xfrm>
            <a:off x="5194069" y="2983064"/>
            <a:ext cx="360040" cy="102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16016" y="4017782"/>
            <a:ext cx="3600400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Представление данных об изделии</a:t>
            </a:r>
          </a:p>
          <a:p>
            <a:pPr algn="ctr"/>
            <a:r>
              <a:rPr lang="ru-RU" sz="2000" dirty="0"/>
              <a:t>(ЕСКД и ЕСТД)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53" y="5301208"/>
            <a:ext cx="1708793" cy="1180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22" y="1173663"/>
            <a:ext cx="2078030" cy="13552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359" y="1052736"/>
            <a:ext cx="2198252" cy="13534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6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Words>968</Words>
  <Application>Microsoft Office PowerPoint</Application>
  <PresentationFormat>Экран (4:3)</PresentationFormat>
  <Paragraphs>206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Технический комитет по стандартизации № 482  «Поддержка жизненного цикла продукции»  Общее собрание 25 10 2022  Деятельность технического комитета №482 в 2021-2022 г.г.,  планы работ на среднесрочную перспективу</vt:lpstr>
      <vt:lpstr>Приказ Федерального агентства по техническому регулированию и метрологии № 507 от 13 апреля 2021 г. Об организации деятельности технического комитета по стандартизации «Поддержка жизненного цикла продукции»</vt:lpstr>
      <vt:lpstr>ТК 482 «Поддержка жизненного цикла продукции»</vt:lpstr>
      <vt:lpstr>Структура ТК 482 «Поддержка жизненного цикла продукции»</vt:lpstr>
      <vt:lpstr>Стандарты ТК 482 разработанные в период 2014 – 2020 гг.</vt:lpstr>
      <vt:lpstr>Презентация PowerPoint</vt:lpstr>
      <vt:lpstr>Базовый комплекс ГОСТ РВ и ГОСТ Р в области надежности, СЖЦ  и ИЛП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sudoff</dc:creator>
  <cp:lastModifiedBy>sudoff</cp:lastModifiedBy>
  <cp:revision>80</cp:revision>
  <cp:lastPrinted>2022-10-20T08:22:21Z</cp:lastPrinted>
  <dcterms:created xsi:type="dcterms:W3CDTF">2022-05-16T11:49:46Z</dcterms:created>
  <dcterms:modified xsi:type="dcterms:W3CDTF">2022-10-26T08:55:10Z</dcterms:modified>
</cp:coreProperties>
</file>